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7" r:id="rId9"/>
    <p:sldId id="263" r:id="rId10"/>
    <p:sldId id="264" r:id="rId11"/>
    <p:sldId id="265" r:id="rId12"/>
    <p:sldId id="266" r:id="rId13"/>
    <p:sldId id="268" r:id="rId14"/>
    <p:sldId id="270" r:id="rId15"/>
    <p:sldId id="269" r:id="rId16"/>
    <p:sldId id="271" r:id="rId17"/>
    <p:sldId id="272" r:id="rId18"/>
    <p:sldId id="274" r:id="rId19"/>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409" autoAdjust="0"/>
  </p:normalViewPr>
  <p:slideViewPr>
    <p:cSldViewPr>
      <p:cViewPr>
        <p:scale>
          <a:sx n="100" d="100"/>
          <a:sy n="100" d="100"/>
        </p:scale>
        <p:origin x="183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7E3AAC-578F-480C-9B19-6DD7C431B471}" type="datetimeFigureOut">
              <a:rPr lang="en-AU" smtClean="0"/>
              <a:t>4/11/2018</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508AE8-F8D8-4387-9298-C177D196F04D}" type="slidenum">
              <a:rPr lang="en-AU" smtClean="0"/>
              <a:t>‹#›</a:t>
            </a:fld>
            <a:endParaRPr lang="en-AU"/>
          </a:p>
        </p:txBody>
      </p:sp>
    </p:spTree>
    <p:extLst>
      <p:ext uri="{BB962C8B-B14F-4D97-AF65-F5344CB8AC3E}">
        <p14:creationId xmlns:p14="http://schemas.microsoft.com/office/powerpoint/2010/main" val="1582411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dirty="0">
                <a:solidFill>
                  <a:schemeClr val="tx1"/>
                </a:solidFill>
                <a:effectLst/>
                <a:latin typeface="+mn-lt"/>
                <a:ea typeface="+mn-ea"/>
                <a:cs typeface="+mn-cs"/>
              </a:rPr>
              <a:t>Look at how technology has been evolving in such a short amount of time. It’s only been about just over a decade since smartphones came out. I actually lived in the times where floppy disc was still in used. It was probably about late 1990s or early 2000s that cd became the main form of storing data. Then we have DVDs, Hard drives, Pen Drives, Portable hard drives and now cloud storage is the big thing. I also lived in the time in which cassette tapes were still in used, then we had VCDs, then DVDs. I also lived in a time where I had a </a:t>
            </a:r>
            <a:r>
              <a:rPr lang="en-AU" sz="1200" b="0" i="0" u="none" strike="noStrike" kern="1200" dirty="0" err="1">
                <a:solidFill>
                  <a:schemeClr val="tx1"/>
                </a:solidFill>
                <a:effectLst/>
                <a:latin typeface="+mn-lt"/>
                <a:ea typeface="+mn-ea"/>
                <a:cs typeface="+mn-cs"/>
              </a:rPr>
              <a:t>walkman</a:t>
            </a:r>
            <a:r>
              <a:rPr lang="en-AU" sz="1200" b="0" i="0" u="none" strike="noStrike" kern="1200" dirty="0">
                <a:solidFill>
                  <a:schemeClr val="tx1"/>
                </a:solidFill>
                <a:effectLst/>
                <a:latin typeface="+mn-lt"/>
                <a:ea typeface="+mn-ea"/>
                <a:cs typeface="+mn-cs"/>
              </a:rPr>
              <a:t>, then discman, followed by a mp3 player, to smartphones. Technology has changed so much in just 20 years, let alone they last 10 years. But because we have lived through this continual change, we don’t feel it until you think about it and reality hits. You realise how things change so quickly. Do we realise how things have changed in the spiritual climate? Then how can we not be seeking to progress in the things of the spirit. We can certainly not remain the same with technology and how can it be that if we examine our spirit walk, we are ever the same? Then something is wrong?</a:t>
            </a:r>
            <a:br>
              <a:rPr lang="en-AU" dirty="0"/>
            </a:br>
            <a:endParaRPr lang="en-AU" dirty="0"/>
          </a:p>
        </p:txBody>
      </p:sp>
      <p:sp>
        <p:nvSpPr>
          <p:cNvPr id="4" name="Slide Number Placeholder 3"/>
          <p:cNvSpPr>
            <a:spLocks noGrp="1"/>
          </p:cNvSpPr>
          <p:nvPr>
            <p:ph type="sldNum" sz="quarter" idx="5"/>
          </p:nvPr>
        </p:nvSpPr>
        <p:spPr/>
        <p:txBody>
          <a:bodyPr/>
          <a:lstStyle/>
          <a:p>
            <a:fld id="{14508AE8-F8D8-4387-9298-C177D196F04D}" type="slidenum">
              <a:rPr lang="en-AU" smtClean="0"/>
              <a:t>16</a:t>
            </a:fld>
            <a:endParaRPr lang="en-AU"/>
          </a:p>
        </p:txBody>
      </p:sp>
    </p:spTree>
    <p:extLst>
      <p:ext uri="{BB962C8B-B14F-4D97-AF65-F5344CB8AC3E}">
        <p14:creationId xmlns:p14="http://schemas.microsoft.com/office/powerpoint/2010/main" val="1218524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Take Heed How You Build</a:t>
            </a:r>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04/10/18</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Take Heed</a:t>
            </a:r>
          </a:p>
        </p:txBody>
      </p:sp>
      <p:sp>
        <p:nvSpPr>
          <p:cNvPr id="3" name="Content Placeholder 2"/>
          <p:cNvSpPr>
            <a:spLocks noGrp="1"/>
          </p:cNvSpPr>
          <p:nvPr>
            <p:ph idx="1"/>
          </p:nvPr>
        </p:nvSpPr>
        <p:spPr/>
        <p:txBody>
          <a:bodyPr/>
          <a:lstStyle/>
          <a:p>
            <a:r>
              <a:rPr lang="en-US" dirty="0"/>
              <a:t>Take Heed </a:t>
            </a:r>
            <a:r>
              <a:rPr lang="en-US" b="1" dirty="0"/>
              <a:t>What</a:t>
            </a:r>
            <a:r>
              <a:rPr lang="en-US" dirty="0"/>
              <a:t> You Build</a:t>
            </a:r>
          </a:p>
          <a:p>
            <a:r>
              <a:rPr lang="en-US" dirty="0"/>
              <a:t>Take Heed </a:t>
            </a:r>
            <a:r>
              <a:rPr lang="en-US" b="1" dirty="0"/>
              <a:t>Where</a:t>
            </a:r>
            <a:r>
              <a:rPr lang="en-US" dirty="0"/>
              <a:t> You Build</a:t>
            </a:r>
          </a:p>
          <a:p>
            <a:r>
              <a:rPr lang="en-US" dirty="0"/>
              <a:t>Take Heed </a:t>
            </a:r>
            <a:r>
              <a:rPr lang="en-US" b="1" dirty="0"/>
              <a:t>How</a:t>
            </a:r>
            <a:r>
              <a:rPr lang="en-US" dirty="0"/>
              <a:t> Build</a:t>
            </a:r>
          </a:p>
          <a:p>
            <a:r>
              <a:rPr lang="en-US" dirty="0"/>
              <a:t>Take Heed </a:t>
            </a:r>
            <a:r>
              <a:rPr lang="en-US" b="1" dirty="0"/>
              <a:t>When</a:t>
            </a:r>
            <a:r>
              <a:rPr lang="en-US" dirty="0"/>
              <a:t> You Build</a:t>
            </a:r>
          </a:p>
        </p:txBody>
      </p:sp>
    </p:spTree>
    <p:extLst>
      <p:ext uri="{BB962C8B-B14F-4D97-AF65-F5344CB8AC3E}">
        <p14:creationId xmlns:p14="http://schemas.microsoft.com/office/powerpoint/2010/main" val="1183337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75C8D-B7FD-439E-91B7-E39CBC2CED4B}"/>
              </a:ext>
            </a:extLst>
          </p:cNvPr>
          <p:cNvSpPr>
            <a:spLocks noGrp="1"/>
          </p:cNvSpPr>
          <p:nvPr>
            <p:ph type="title"/>
          </p:nvPr>
        </p:nvSpPr>
        <p:spPr/>
        <p:txBody>
          <a:bodyPr/>
          <a:lstStyle/>
          <a:p>
            <a:r>
              <a:rPr lang="en-AU" dirty="0"/>
              <a:t>Luke 6:46-49</a:t>
            </a:r>
          </a:p>
        </p:txBody>
      </p:sp>
      <p:sp>
        <p:nvSpPr>
          <p:cNvPr id="3" name="Content Placeholder 2">
            <a:extLst>
              <a:ext uri="{FF2B5EF4-FFF2-40B4-BE49-F238E27FC236}">
                <a16:creationId xmlns:a16="http://schemas.microsoft.com/office/drawing/2014/main" id="{A80C294B-AFA7-4C31-B3C7-62ACC64F0D64}"/>
              </a:ext>
            </a:extLst>
          </p:cNvPr>
          <p:cNvSpPr>
            <a:spLocks noGrp="1"/>
          </p:cNvSpPr>
          <p:nvPr>
            <p:ph idx="1"/>
          </p:nvPr>
        </p:nvSpPr>
        <p:spPr/>
        <p:txBody>
          <a:bodyPr>
            <a:normAutofit fontScale="92500" lnSpcReduction="10000"/>
          </a:bodyPr>
          <a:lstStyle/>
          <a:p>
            <a:pPr marL="0" indent="0">
              <a:buNone/>
            </a:pPr>
            <a:r>
              <a:rPr lang="en-AU" b="1" baseline="30000" dirty="0"/>
              <a:t>46 </a:t>
            </a:r>
            <a:r>
              <a:rPr lang="en-AU" dirty="0"/>
              <a:t>“But why do you call Me ‘Lord, Lord,’ and not do the things which I say? </a:t>
            </a:r>
          </a:p>
          <a:p>
            <a:pPr marL="0" indent="0">
              <a:buNone/>
            </a:pPr>
            <a:r>
              <a:rPr lang="en-AU" b="1" baseline="30000" dirty="0"/>
              <a:t>47 </a:t>
            </a:r>
            <a:r>
              <a:rPr lang="en-AU" dirty="0"/>
              <a:t>Whoever comes to Me, and hears My sayings and does them, I will show you whom he is like: </a:t>
            </a:r>
          </a:p>
          <a:p>
            <a:pPr marL="0" indent="0">
              <a:buNone/>
            </a:pPr>
            <a:r>
              <a:rPr lang="en-AU" b="1" baseline="30000" dirty="0"/>
              <a:t>48 </a:t>
            </a:r>
            <a:r>
              <a:rPr lang="en-AU" dirty="0"/>
              <a:t>He is like a man building a house, who dug deep and laid the foundation on the rock. And when the flood arose, the stream beat vehemently against that house, and could not shake it, for it was founded on the rock. </a:t>
            </a:r>
          </a:p>
        </p:txBody>
      </p:sp>
    </p:spTree>
    <p:extLst>
      <p:ext uri="{BB962C8B-B14F-4D97-AF65-F5344CB8AC3E}">
        <p14:creationId xmlns:p14="http://schemas.microsoft.com/office/powerpoint/2010/main" val="1311494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FE5E3-AE7E-4781-B2B2-B5218E778540}"/>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B410A937-DA78-41B8-A42E-D92D1371123B}"/>
              </a:ext>
            </a:extLst>
          </p:cNvPr>
          <p:cNvSpPr>
            <a:spLocks noGrp="1"/>
          </p:cNvSpPr>
          <p:nvPr>
            <p:ph idx="1"/>
          </p:nvPr>
        </p:nvSpPr>
        <p:spPr/>
        <p:txBody>
          <a:bodyPr/>
          <a:lstStyle/>
          <a:p>
            <a:pPr marL="0" indent="0">
              <a:buNone/>
            </a:pPr>
            <a:r>
              <a:rPr lang="en-AU" b="1" baseline="30000" dirty="0"/>
              <a:t>49 </a:t>
            </a:r>
            <a:r>
              <a:rPr lang="en-AU" dirty="0"/>
              <a:t>But he who heard and did nothing is like a man who built a house on the earth without a foundation, against which the stream beat vehemently; and immediately it fell. And the ruin of that house was great.”</a:t>
            </a:r>
          </a:p>
        </p:txBody>
      </p:sp>
    </p:spTree>
    <p:extLst>
      <p:ext uri="{BB962C8B-B14F-4D97-AF65-F5344CB8AC3E}">
        <p14:creationId xmlns:p14="http://schemas.microsoft.com/office/powerpoint/2010/main" val="1333232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2A23E-758C-4309-B330-736D293A1ECE}"/>
              </a:ext>
            </a:extLst>
          </p:cNvPr>
          <p:cNvSpPr>
            <a:spLocks noGrp="1"/>
          </p:cNvSpPr>
          <p:nvPr>
            <p:ph type="title"/>
          </p:nvPr>
        </p:nvSpPr>
        <p:spPr/>
        <p:txBody>
          <a:bodyPr/>
          <a:lstStyle/>
          <a:p>
            <a:r>
              <a:rPr lang="en-AU" dirty="0"/>
              <a:t>Matthew 7:21-28</a:t>
            </a:r>
          </a:p>
        </p:txBody>
      </p:sp>
      <p:sp>
        <p:nvSpPr>
          <p:cNvPr id="3" name="Content Placeholder 2">
            <a:extLst>
              <a:ext uri="{FF2B5EF4-FFF2-40B4-BE49-F238E27FC236}">
                <a16:creationId xmlns:a16="http://schemas.microsoft.com/office/drawing/2014/main" id="{4200FA16-3C5B-4D7D-8B64-78D43C6C1282}"/>
              </a:ext>
            </a:extLst>
          </p:cNvPr>
          <p:cNvSpPr>
            <a:spLocks noGrp="1"/>
          </p:cNvSpPr>
          <p:nvPr>
            <p:ph idx="1"/>
          </p:nvPr>
        </p:nvSpPr>
        <p:spPr/>
        <p:txBody>
          <a:bodyPr>
            <a:normAutofit lnSpcReduction="10000"/>
          </a:bodyPr>
          <a:lstStyle/>
          <a:p>
            <a:pPr marL="0" indent="0">
              <a:buNone/>
            </a:pPr>
            <a:r>
              <a:rPr lang="en-AU" dirty="0"/>
              <a:t>21 “Not everyone who says to Me, ‘Lord, Lord,’ shall enter the kingdom of heaven, but he who does the will of My Father in heaven. 22 Many will say to Me in </a:t>
            </a:r>
            <a:r>
              <a:rPr lang="en-AU" b="1" u="sng" dirty="0"/>
              <a:t>that day</a:t>
            </a:r>
            <a:r>
              <a:rPr lang="en-AU" dirty="0"/>
              <a:t>, ‘Lord, Lord, have we not prophesied in Your name, cast out demons in Your name, and done many wonders in Your name?’ 23 And then I will declare to them, ‘I never knew you; depart from Me, you who practice lawlessness!’</a:t>
            </a:r>
          </a:p>
          <a:p>
            <a:pPr marL="0" indent="0">
              <a:buNone/>
            </a:pPr>
            <a:endParaRPr lang="en-AU" dirty="0"/>
          </a:p>
        </p:txBody>
      </p:sp>
    </p:spTree>
    <p:extLst>
      <p:ext uri="{BB962C8B-B14F-4D97-AF65-F5344CB8AC3E}">
        <p14:creationId xmlns:p14="http://schemas.microsoft.com/office/powerpoint/2010/main" val="1166076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5DB49-3C15-4C2C-B036-255C19EB0032}"/>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6E37836-F09B-42B5-BE57-BD252F74F397}"/>
              </a:ext>
            </a:extLst>
          </p:cNvPr>
          <p:cNvSpPr>
            <a:spLocks noGrp="1"/>
          </p:cNvSpPr>
          <p:nvPr>
            <p:ph idx="1"/>
          </p:nvPr>
        </p:nvSpPr>
        <p:spPr/>
        <p:txBody>
          <a:bodyPr>
            <a:normAutofit fontScale="85000" lnSpcReduction="20000"/>
          </a:bodyPr>
          <a:lstStyle/>
          <a:p>
            <a:pPr marL="0" indent="0">
              <a:buNone/>
            </a:pPr>
            <a:r>
              <a:rPr lang="en-AU" dirty="0"/>
              <a:t>24 “Therefore whoever hears these sayings of Mine, and does them, I will liken him to a wise man who built his house on the rock: </a:t>
            </a:r>
          </a:p>
          <a:p>
            <a:pPr marL="0" indent="0">
              <a:buNone/>
            </a:pPr>
            <a:r>
              <a:rPr lang="en-AU" dirty="0"/>
              <a:t>25 and the rain descended, the floods came, and the winds blew and beat on that house; and it did not fall, for it was founded on the rock.</a:t>
            </a:r>
          </a:p>
          <a:p>
            <a:pPr marL="0" indent="0">
              <a:buNone/>
            </a:pPr>
            <a:r>
              <a:rPr lang="en-AU" dirty="0"/>
              <a:t>26 “But everyone who hears these sayings of Mine, and does not do them, will be like a foolish man who built his house on the sand: </a:t>
            </a:r>
          </a:p>
          <a:p>
            <a:pPr marL="0" indent="0">
              <a:buNone/>
            </a:pPr>
            <a:r>
              <a:rPr lang="en-AU" dirty="0"/>
              <a:t>27 and the rain descended, the floods came, and the winds blew and beat on that house; and it fell. And great was its fall.”</a:t>
            </a:r>
          </a:p>
          <a:p>
            <a:pPr marL="0" indent="0">
              <a:buNone/>
            </a:pPr>
            <a:endParaRPr lang="en-AU" dirty="0"/>
          </a:p>
        </p:txBody>
      </p:sp>
    </p:spTree>
    <p:extLst>
      <p:ext uri="{BB962C8B-B14F-4D97-AF65-F5344CB8AC3E}">
        <p14:creationId xmlns:p14="http://schemas.microsoft.com/office/powerpoint/2010/main" val="3785318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6F137-3214-4F16-827B-2855FB831BDB}"/>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3F8E34A2-BA94-4BA1-AD93-BFCAB2920191}"/>
              </a:ext>
            </a:extLst>
          </p:cNvPr>
          <p:cNvSpPr>
            <a:spLocks noGrp="1"/>
          </p:cNvSpPr>
          <p:nvPr>
            <p:ph idx="1"/>
          </p:nvPr>
        </p:nvSpPr>
        <p:spPr/>
        <p:txBody>
          <a:bodyPr/>
          <a:lstStyle/>
          <a:p>
            <a:pPr marL="0" indent="0">
              <a:buNone/>
            </a:pPr>
            <a:r>
              <a:rPr lang="en-AU" dirty="0"/>
              <a:t>28 And so it was, when Jesus had ended these sayings, that the people were astonished at His teaching, </a:t>
            </a:r>
          </a:p>
          <a:p>
            <a:pPr marL="0" indent="0">
              <a:buNone/>
            </a:pPr>
            <a:r>
              <a:rPr lang="en-AU" dirty="0"/>
              <a:t>29 for He taught them as one having authority, and not as the scribes.</a:t>
            </a:r>
          </a:p>
          <a:p>
            <a:pPr marL="0" indent="0">
              <a:buNone/>
            </a:pPr>
            <a:endParaRPr lang="en-AU" dirty="0"/>
          </a:p>
        </p:txBody>
      </p:sp>
    </p:spTree>
    <p:extLst>
      <p:ext uri="{BB962C8B-B14F-4D97-AF65-F5344CB8AC3E}">
        <p14:creationId xmlns:p14="http://schemas.microsoft.com/office/powerpoint/2010/main" val="4041263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CEDD2-170D-4F3E-AC81-32F1DABB3E98}"/>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1A69A10-5347-440B-A555-85567CC4E22A}"/>
              </a:ext>
            </a:extLst>
          </p:cNvPr>
          <p:cNvSpPr>
            <a:spLocks noGrp="1"/>
          </p:cNvSpPr>
          <p:nvPr>
            <p:ph idx="1"/>
          </p:nvPr>
        </p:nvSpPr>
        <p:spPr/>
        <p:txBody>
          <a:bodyPr>
            <a:normAutofit/>
          </a:bodyPr>
          <a:lstStyle/>
          <a:p>
            <a:pPr marL="0" indent="0" algn="ctr">
              <a:buNone/>
            </a:pPr>
            <a:endParaRPr lang="en-AU" sz="4800" dirty="0"/>
          </a:p>
          <a:p>
            <a:pPr marL="0" indent="0" algn="ctr">
              <a:buNone/>
            </a:pPr>
            <a:r>
              <a:rPr lang="en-AU" sz="4800" dirty="0"/>
              <a:t>Take Note of the </a:t>
            </a:r>
          </a:p>
          <a:p>
            <a:pPr marL="0" indent="0" algn="ctr">
              <a:buNone/>
            </a:pPr>
            <a:r>
              <a:rPr lang="en-AU" sz="4800" b="1" dirty="0"/>
              <a:t>TIME ELEMENT</a:t>
            </a:r>
          </a:p>
        </p:txBody>
      </p:sp>
    </p:spTree>
    <p:extLst>
      <p:ext uri="{BB962C8B-B14F-4D97-AF65-F5344CB8AC3E}">
        <p14:creationId xmlns:p14="http://schemas.microsoft.com/office/powerpoint/2010/main" val="2559775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2ACD-379C-4C74-9D7D-DA845F3C6F8C}"/>
              </a:ext>
            </a:extLst>
          </p:cNvPr>
          <p:cNvSpPr>
            <a:spLocks noGrp="1"/>
          </p:cNvSpPr>
          <p:nvPr>
            <p:ph type="title"/>
          </p:nvPr>
        </p:nvSpPr>
        <p:spPr/>
        <p:txBody>
          <a:bodyPr/>
          <a:lstStyle/>
          <a:p>
            <a:r>
              <a:rPr lang="en-AU" dirty="0"/>
              <a:t>1 Corinthians 3:1-17</a:t>
            </a:r>
          </a:p>
        </p:txBody>
      </p:sp>
      <p:sp>
        <p:nvSpPr>
          <p:cNvPr id="3" name="Content Placeholder 2">
            <a:extLst>
              <a:ext uri="{FF2B5EF4-FFF2-40B4-BE49-F238E27FC236}">
                <a16:creationId xmlns:a16="http://schemas.microsoft.com/office/drawing/2014/main" id="{11F94584-E108-41AC-A549-D6B1BF0F6A43}"/>
              </a:ext>
            </a:extLst>
          </p:cNvPr>
          <p:cNvSpPr>
            <a:spLocks noGrp="1"/>
          </p:cNvSpPr>
          <p:nvPr>
            <p:ph idx="1"/>
          </p:nvPr>
        </p:nvSpPr>
        <p:spPr>
          <a:xfrm>
            <a:off x="251520" y="1207293"/>
            <a:ext cx="8712968" cy="5102027"/>
          </a:xfrm>
        </p:spPr>
        <p:txBody>
          <a:bodyPr>
            <a:normAutofit fontScale="92500" lnSpcReduction="20000"/>
          </a:bodyPr>
          <a:lstStyle/>
          <a:p>
            <a:pPr marL="0" indent="0">
              <a:buNone/>
            </a:pPr>
            <a:r>
              <a:rPr lang="en-AU" b="1" baseline="30000" dirty="0"/>
              <a:t>1</a:t>
            </a:r>
            <a:r>
              <a:rPr lang="en-AU" dirty="0"/>
              <a:t>And I, brethren, could not speak to you as to spiritual </a:t>
            </a:r>
            <a:r>
              <a:rPr lang="en-AU" i="1" dirty="0"/>
              <a:t>people</a:t>
            </a:r>
            <a:r>
              <a:rPr lang="en-AU" dirty="0"/>
              <a:t> but as to carnal, as to babes in Christ. </a:t>
            </a:r>
          </a:p>
          <a:p>
            <a:pPr marL="0" indent="0">
              <a:buNone/>
            </a:pPr>
            <a:r>
              <a:rPr lang="en-AU" b="1" baseline="30000" dirty="0"/>
              <a:t>2 </a:t>
            </a:r>
            <a:r>
              <a:rPr lang="en-AU" dirty="0"/>
              <a:t>I fed you with milk and not with solid food; for until now you were not able </a:t>
            </a:r>
            <a:r>
              <a:rPr lang="en-AU" i="1" dirty="0"/>
              <a:t>to receive it,</a:t>
            </a:r>
            <a:r>
              <a:rPr lang="en-AU" dirty="0"/>
              <a:t> and even now you are still not able; </a:t>
            </a:r>
          </a:p>
          <a:p>
            <a:pPr marL="0" indent="0">
              <a:buNone/>
            </a:pPr>
            <a:r>
              <a:rPr lang="en-AU" b="1" baseline="30000" dirty="0"/>
              <a:t>3 </a:t>
            </a:r>
            <a:r>
              <a:rPr lang="en-AU" dirty="0"/>
              <a:t>for you are still carnal. For where </a:t>
            </a:r>
            <a:r>
              <a:rPr lang="en-AU" i="1" dirty="0"/>
              <a:t>there are</a:t>
            </a:r>
            <a:r>
              <a:rPr lang="en-AU" dirty="0"/>
              <a:t> envy, strife, and divisions among you, are you not carnal and behaving like </a:t>
            </a:r>
            <a:r>
              <a:rPr lang="en-AU" i="1" dirty="0"/>
              <a:t>mere</a:t>
            </a:r>
            <a:r>
              <a:rPr lang="en-AU" dirty="0"/>
              <a:t> men? </a:t>
            </a:r>
          </a:p>
          <a:p>
            <a:pPr marL="0" indent="0">
              <a:buNone/>
            </a:pPr>
            <a:r>
              <a:rPr lang="en-AU" b="1" baseline="30000" dirty="0"/>
              <a:t>4 </a:t>
            </a:r>
            <a:r>
              <a:rPr lang="en-AU" dirty="0"/>
              <a:t>For when one says, “I am of Paul,” and another, “I </a:t>
            </a:r>
            <a:r>
              <a:rPr lang="en-AU" i="1" dirty="0"/>
              <a:t>am</a:t>
            </a:r>
            <a:r>
              <a:rPr lang="en-AU" dirty="0"/>
              <a:t> of Apollos,” are you not carnal?</a:t>
            </a:r>
          </a:p>
        </p:txBody>
      </p:sp>
    </p:spTree>
    <p:extLst>
      <p:ext uri="{BB962C8B-B14F-4D97-AF65-F5344CB8AC3E}">
        <p14:creationId xmlns:p14="http://schemas.microsoft.com/office/powerpoint/2010/main" val="3849856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FEDA2-BF1C-449A-9980-F1926D27DE97}"/>
              </a:ext>
            </a:extLst>
          </p:cNvPr>
          <p:cNvSpPr>
            <a:spLocks noGrp="1"/>
          </p:cNvSpPr>
          <p:nvPr>
            <p:ph type="title"/>
          </p:nvPr>
        </p:nvSpPr>
        <p:spPr/>
        <p:txBody>
          <a:bodyPr/>
          <a:lstStyle/>
          <a:p>
            <a:endParaRPr lang="en-AU" dirty="0"/>
          </a:p>
        </p:txBody>
      </p:sp>
      <p:sp>
        <p:nvSpPr>
          <p:cNvPr id="3" name="Content Placeholder 2">
            <a:extLst>
              <a:ext uri="{FF2B5EF4-FFF2-40B4-BE49-F238E27FC236}">
                <a16:creationId xmlns:a16="http://schemas.microsoft.com/office/drawing/2014/main" id="{ED2F3103-B85A-4D70-ABF8-D30B3E07BA68}"/>
              </a:ext>
            </a:extLst>
          </p:cNvPr>
          <p:cNvSpPr>
            <a:spLocks noGrp="1"/>
          </p:cNvSpPr>
          <p:nvPr>
            <p:ph idx="1"/>
          </p:nvPr>
        </p:nvSpPr>
        <p:spPr>
          <a:xfrm>
            <a:off x="251520" y="1207293"/>
            <a:ext cx="8712968" cy="5246043"/>
          </a:xfrm>
        </p:spPr>
        <p:txBody>
          <a:bodyPr>
            <a:normAutofit fontScale="92500" lnSpcReduction="10000"/>
          </a:bodyPr>
          <a:lstStyle/>
          <a:p>
            <a:pPr marL="0" indent="0">
              <a:buNone/>
            </a:pPr>
            <a:r>
              <a:rPr lang="en-AU" b="1" baseline="30000" dirty="0"/>
              <a:t>5 </a:t>
            </a:r>
            <a:r>
              <a:rPr lang="en-AU" dirty="0"/>
              <a:t>Who then is Paul, and who </a:t>
            </a:r>
            <a:r>
              <a:rPr lang="en-AU" i="1" dirty="0"/>
              <a:t>is</a:t>
            </a:r>
            <a:r>
              <a:rPr lang="en-AU" dirty="0"/>
              <a:t> Apollos, but ministers through whom you believed, as the Lord gave to each one? </a:t>
            </a:r>
          </a:p>
          <a:p>
            <a:pPr marL="0" indent="0">
              <a:buNone/>
            </a:pPr>
            <a:r>
              <a:rPr lang="en-AU" b="1" baseline="30000" dirty="0"/>
              <a:t>6 </a:t>
            </a:r>
            <a:r>
              <a:rPr lang="en-AU" dirty="0"/>
              <a:t>I planted, Apollos watered, but God gave the increase. </a:t>
            </a:r>
          </a:p>
          <a:p>
            <a:pPr marL="0" indent="0">
              <a:buNone/>
            </a:pPr>
            <a:r>
              <a:rPr lang="en-AU" b="1" baseline="30000" dirty="0"/>
              <a:t>7 </a:t>
            </a:r>
            <a:r>
              <a:rPr lang="en-AU" dirty="0"/>
              <a:t>So then neither he who plants is anything, nor he who waters, but God who gives the increase. </a:t>
            </a:r>
          </a:p>
          <a:p>
            <a:pPr marL="0" indent="0">
              <a:buNone/>
            </a:pPr>
            <a:r>
              <a:rPr lang="en-AU" b="1" baseline="30000" dirty="0"/>
              <a:t>8 </a:t>
            </a:r>
            <a:r>
              <a:rPr lang="en-AU" dirty="0"/>
              <a:t>Now he who plants and he who waters are one, and each one will receive his own reward according to his own </a:t>
            </a:r>
            <a:r>
              <a:rPr lang="en-AU" dirty="0" err="1"/>
              <a:t>labor</a:t>
            </a:r>
            <a:r>
              <a:rPr lang="en-AU" dirty="0"/>
              <a:t>.</a:t>
            </a:r>
          </a:p>
        </p:txBody>
      </p:sp>
    </p:spTree>
    <p:extLst>
      <p:ext uri="{BB962C8B-B14F-4D97-AF65-F5344CB8AC3E}">
        <p14:creationId xmlns:p14="http://schemas.microsoft.com/office/powerpoint/2010/main" val="3026449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9A5789-4E35-4B22-8472-8B518F530462}"/>
              </a:ext>
            </a:extLst>
          </p:cNvPr>
          <p:cNvSpPr>
            <a:spLocks noGrp="1"/>
          </p:cNvSpPr>
          <p:nvPr>
            <p:ph idx="1"/>
          </p:nvPr>
        </p:nvSpPr>
        <p:spPr>
          <a:xfrm>
            <a:off x="251520" y="332656"/>
            <a:ext cx="8712968" cy="5472607"/>
          </a:xfrm>
        </p:spPr>
        <p:txBody>
          <a:bodyPr>
            <a:normAutofit fontScale="92500" lnSpcReduction="10000"/>
          </a:bodyPr>
          <a:lstStyle/>
          <a:p>
            <a:pPr marL="0" indent="0">
              <a:buNone/>
            </a:pPr>
            <a:r>
              <a:rPr lang="en-AU" b="1" baseline="30000" dirty="0"/>
              <a:t>9 </a:t>
            </a:r>
            <a:r>
              <a:rPr lang="en-AU" dirty="0"/>
              <a:t>For we are God’s fellow workers; you are God’s field, </a:t>
            </a:r>
            <a:r>
              <a:rPr lang="en-AU" i="1" dirty="0"/>
              <a:t>you are</a:t>
            </a:r>
            <a:r>
              <a:rPr lang="en-AU" dirty="0"/>
              <a:t> God’s building. </a:t>
            </a:r>
          </a:p>
          <a:p>
            <a:pPr marL="0" indent="0">
              <a:buNone/>
            </a:pPr>
            <a:r>
              <a:rPr lang="en-AU" b="1" baseline="30000" dirty="0"/>
              <a:t>10 </a:t>
            </a:r>
            <a:r>
              <a:rPr lang="en-AU" dirty="0"/>
              <a:t>According to the grace of God which was given to me, as a wise master builder I have laid the foundation, and another builds on it. But let each one </a:t>
            </a:r>
            <a:r>
              <a:rPr lang="en-AU" b="1" dirty="0"/>
              <a:t>take heed how </a:t>
            </a:r>
            <a:r>
              <a:rPr lang="en-AU" dirty="0"/>
              <a:t>he </a:t>
            </a:r>
            <a:r>
              <a:rPr lang="en-AU" b="1" dirty="0"/>
              <a:t>builds</a:t>
            </a:r>
            <a:r>
              <a:rPr lang="en-AU" dirty="0"/>
              <a:t> on it. </a:t>
            </a:r>
          </a:p>
          <a:p>
            <a:pPr marL="0" indent="0">
              <a:buNone/>
            </a:pPr>
            <a:r>
              <a:rPr lang="en-AU" b="1" baseline="30000" dirty="0"/>
              <a:t>11 </a:t>
            </a:r>
            <a:r>
              <a:rPr lang="en-AU" dirty="0"/>
              <a:t>For </a:t>
            </a:r>
            <a:r>
              <a:rPr lang="en-AU" b="1" dirty="0"/>
              <a:t>no other foundation </a:t>
            </a:r>
            <a:r>
              <a:rPr lang="en-AU" dirty="0"/>
              <a:t>can anyone lay than that which is laid, which is </a:t>
            </a:r>
            <a:r>
              <a:rPr lang="en-AU" b="1" dirty="0"/>
              <a:t>Jesus Christ.</a:t>
            </a:r>
            <a:r>
              <a:rPr lang="en-AU" dirty="0"/>
              <a:t> </a:t>
            </a:r>
          </a:p>
          <a:p>
            <a:pPr marL="0" indent="0">
              <a:buNone/>
            </a:pPr>
            <a:r>
              <a:rPr lang="en-AU" b="1" baseline="30000" dirty="0"/>
              <a:t>12 </a:t>
            </a:r>
            <a:r>
              <a:rPr lang="en-AU" dirty="0"/>
              <a:t>Now if anyone builds on this foundation </a:t>
            </a:r>
            <a:r>
              <a:rPr lang="en-AU" i="1" dirty="0"/>
              <a:t>with</a:t>
            </a:r>
            <a:r>
              <a:rPr lang="en-AU" dirty="0"/>
              <a:t> gold, silver, precious stones, wood, hay, straw, </a:t>
            </a:r>
          </a:p>
        </p:txBody>
      </p:sp>
    </p:spTree>
    <p:extLst>
      <p:ext uri="{BB962C8B-B14F-4D97-AF65-F5344CB8AC3E}">
        <p14:creationId xmlns:p14="http://schemas.microsoft.com/office/powerpoint/2010/main" val="783791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F1EC89-BF64-4A54-98D9-81C2D1048BFB}"/>
              </a:ext>
            </a:extLst>
          </p:cNvPr>
          <p:cNvSpPr>
            <a:spLocks noGrp="1"/>
          </p:cNvSpPr>
          <p:nvPr>
            <p:ph idx="1"/>
          </p:nvPr>
        </p:nvSpPr>
        <p:spPr>
          <a:xfrm>
            <a:off x="251520" y="116632"/>
            <a:ext cx="8712968" cy="6264696"/>
          </a:xfrm>
        </p:spPr>
        <p:txBody>
          <a:bodyPr>
            <a:normAutofit fontScale="92500" lnSpcReduction="10000"/>
          </a:bodyPr>
          <a:lstStyle/>
          <a:p>
            <a:pPr marL="0" indent="0">
              <a:buNone/>
            </a:pPr>
            <a:r>
              <a:rPr lang="en-AU" b="1" baseline="30000" dirty="0"/>
              <a:t>13 </a:t>
            </a:r>
            <a:r>
              <a:rPr lang="en-AU" dirty="0"/>
              <a:t>each one’s work will become clear; for </a:t>
            </a:r>
            <a:r>
              <a:rPr lang="en-AU" b="1" u="sng" dirty="0"/>
              <a:t>the Day</a:t>
            </a:r>
            <a:r>
              <a:rPr lang="en-AU" dirty="0"/>
              <a:t> will declare it, because it will be revealed by fire; and the fire will test each one’s work, of what sort it is. temple of God is holy, which </a:t>
            </a:r>
            <a:r>
              <a:rPr lang="en-AU" i="1" dirty="0"/>
              <a:t>temple</a:t>
            </a:r>
            <a:r>
              <a:rPr lang="en-AU" dirty="0"/>
              <a:t> you are.</a:t>
            </a:r>
            <a:endParaRPr lang="en-AU" b="1" baseline="30000" dirty="0"/>
          </a:p>
          <a:p>
            <a:pPr marL="0" indent="0">
              <a:buNone/>
            </a:pPr>
            <a:r>
              <a:rPr lang="en-AU" b="1" baseline="30000" dirty="0"/>
              <a:t>14 </a:t>
            </a:r>
            <a:r>
              <a:rPr lang="en-AU" dirty="0"/>
              <a:t>If anyone’s work which he has built on </a:t>
            </a:r>
            <a:r>
              <a:rPr lang="en-AU" i="1" dirty="0"/>
              <a:t>it</a:t>
            </a:r>
            <a:r>
              <a:rPr lang="en-AU" dirty="0"/>
              <a:t> endures, he will receive a reward. </a:t>
            </a:r>
          </a:p>
          <a:p>
            <a:pPr marL="0" indent="0">
              <a:buNone/>
            </a:pPr>
            <a:r>
              <a:rPr lang="en-AU" b="1" baseline="30000" dirty="0"/>
              <a:t>15 </a:t>
            </a:r>
            <a:r>
              <a:rPr lang="en-AU" dirty="0"/>
              <a:t>If anyone’s work is burned, he will suffer loss; but he himself will be saved, yet so as through fire.</a:t>
            </a:r>
          </a:p>
          <a:p>
            <a:pPr marL="0" indent="0">
              <a:buNone/>
            </a:pPr>
            <a:r>
              <a:rPr lang="en-AU" b="1" baseline="30000" dirty="0"/>
              <a:t>16 </a:t>
            </a:r>
            <a:r>
              <a:rPr lang="en-AU" dirty="0"/>
              <a:t>Do you not know that you are the temple of God and </a:t>
            </a:r>
            <a:r>
              <a:rPr lang="en-AU" i="1" dirty="0"/>
              <a:t>that</a:t>
            </a:r>
            <a:r>
              <a:rPr lang="en-AU" dirty="0"/>
              <a:t> the Spirit of God dwells in you? </a:t>
            </a:r>
            <a:r>
              <a:rPr lang="en-AU" b="1" baseline="30000" dirty="0"/>
              <a:t>17 </a:t>
            </a:r>
            <a:r>
              <a:rPr lang="en-AU" dirty="0"/>
              <a:t>If anyone defiles the temple of God, God will destroy him. For the</a:t>
            </a:r>
          </a:p>
        </p:txBody>
      </p:sp>
    </p:spTree>
    <p:extLst>
      <p:ext uri="{BB962C8B-B14F-4D97-AF65-F5344CB8AC3E}">
        <p14:creationId xmlns:p14="http://schemas.microsoft.com/office/powerpoint/2010/main" val="932224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4270B-BAA4-46FA-897C-335060564F4F}"/>
              </a:ext>
            </a:extLst>
          </p:cNvPr>
          <p:cNvSpPr>
            <a:spLocks noGrp="1"/>
          </p:cNvSpPr>
          <p:nvPr>
            <p:ph type="title"/>
          </p:nvPr>
        </p:nvSpPr>
        <p:spPr/>
        <p:txBody>
          <a:bodyPr/>
          <a:lstStyle/>
          <a:p>
            <a:r>
              <a:rPr lang="en-US" dirty="0"/>
              <a:t>1. Take Heed What You Build</a:t>
            </a:r>
            <a:endParaRPr lang="en-AU" dirty="0"/>
          </a:p>
        </p:txBody>
      </p:sp>
      <p:sp>
        <p:nvSpPr>
          <p:cNvPr id="3" name="Content Placeholder 2">
            <a:extLst>
              <a:ext uri="{FF2B5EF4-FFF2-40B4-BE49-F238E27FC236}">
                <a16:creationId xmlns:a16="http://schemas.microsoft.com/office/drawing/2014/main" id="{576586FA-B079-4A81-A743-B5E97FF691C8}"/>
              </a:ext>
            </a:extLst>
          </p:cNvPr>
          <p:cNvSpPr>
            <a:spLocks noGrp="1"/>
          </p:cNvSpPr>
          <p:nvPr>
            <p:ph idx="1"/>
          </p:nvPr>
        </p:nvSpPr>
        <p:spPr/>
        <p:txBody>
          <a:bodyPr/>
          <a:lstStyle/>
          <a:p>
            <a:pPr marL="0" indent="0">
              <a:buNone/>
            </a:pPr>
            <a:r>
              <a:rPr lang="en-AU" b="1" dirty="0"/>
              <a:t>Matthew 6:19-20</a:t>
            </a:r>
          </a:p>
          <a:p>
            <a:pPr marL="0" indent="0">
              <a:buNone/>
            </a:pPr>
            <a:r>
              <a:rPr lang="en-AU" b="1" baseline="30000" dirty="0"/>
              <a:t>19 </a:t>
            </a:r>
            <a:r>
              <a:rPr lang="en-AU" dirty="0"/>
              <a:t>“Do not lay up for yourselves treasures on earth, where moth and rust destroy and where thieves break in and steal; </a:t>
            </a:r>
          </a:p>
          <a:p>
            <a:pPr marL="0" indent="0">
              <a:buNone/>
            </a:pPr>
            <a:r>
              <a:rPr lang="en-AU" b="1" baseline="30000" dirty="0"/>
              <a:t>20 </a:t>
            </a:r>
            <a:r>
              <a:rPr lang="en-AU" dirty="0"/>
              <a:t>but lay up for yourselves treasures in heaven, where neither moth nor rust destroys and where thieves do not break in and steal.</a:t>
            </a:r>
          </a:p>
        </p:txBody>
      </p:sp>
    </p:spTree>
    <p:extLst>
      <p:ext uri="{BB962C8B-B14F-4D97-AF65-F5344CB8AC3E}">
        <p14:creationId xmlns:p14="http://schemas.microsoft.com/office/powerpoint/2010/main" val="3535999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29534-EC56-4441-A919-C73B126FA2F6}"/>
              </a:ext>
            </a:extLst>
          </p:cNvPr>
          <p:cNvSpPr>
            <a:spLocks noGrp="1"/>
          </p:cNvSpPr>
          <p:nvPr>
            <p:ph type="title"/>
          </p:nvPr>
        </p:nvSpPr>
        <p:spPr/>
        <p:txBody>
          <a:bodyPr/>
          <a:lstStyle/>
          <a:p>
            <a:r>
              <a:rPr lang="en-AU" dirty="0"/>
              <a:t>Luke 14:28-30</a:t>
            </a:r>
          </a:p>
        </p:txBody>
      </p:sp>
      <p:sp>
        <p:nvSpPr>
          <p:cNvPr id="3" name="Content Placeholder 2">
            <a:extLst>
              <a:ext uri="{FF2B5EF4-FFF2-40B4-BE49-F238E27FC236}">
                <a16:creationId xmlns:a16="http://schemas.microsoft.com/office/drawing/2014/main" id="{E1E1CD0E-DEAB-4535-B9A7-B6AD474B54BE}"/>
              </a:ext>
            </a:extLst>
          </p:cNvPr>
          <p:cNvSpPr>
            <a:spLocks noGrp="1"/>
          </p:cNvSpPr>
          <p:nvPr>
            <p:ph idx="1"/>
          </p:nvPr>
        </p:nvSpPr>
        <p:spPr/>
        <p:txBody>
          <a:bodyPr/>
          <a:lstStyle/>
          <a:p>
            <a:pPr marL="0" indent="0">
              <a:buNone/>
            </a:pPr>
            <a:r>
              <a:rPr lang="en-AU" b="1" baseline="30000" dirty="0"/>
              <a:t>28 </a:t>
            </a:r>
            <a:r>
              <a:rPr lang="en-AU" dirty="0"/>
              <a:t>For which of you, intending to build a tower, does not sit down first and count the cost, whether he has </a:t>
            </a:r>
            <a:r>
              <a:rPr lang="en-AU" i="1" dirty="0"/>
              <a:t>enough</a:t>
            </a:r>
            <a:r>
              <a:rPr lang="en-AU" dirty="0"/>
              <a:t> to finish </a:t>
            </a:r>
            <a:r>
              <a:rPr lang="en-AU" i="1" dirty="0"/>
              <a:t>it</a:t>
            </a:r>
            <a:r>
              <a:rPr lang="en-AU" dirty="0"/>
              <a:t>— </a:t>
            </a:r>
            <a:r>
              <a:rPr lang="en-AU" b="1" baseline="30000" dirty="0"/>
              <a:t>29 </a:t>
            </a:r>
            <a:r>
              <a:rPr lang="en-AU" dirty="0"/>
              <a:t>lest, after he has laid the foundation, and is not able to finish, all who see </a:t>
            </a:r>
            <a:r>
              <a:rPr lang="en-AU" i="1" dirty="0"/>
              <a:t>it</a:t>
            </a:r>
            <a:r>
              <a:rPr lang="en-AU" dirty="0"/>
              <a:t> begin to mock him, </a:t>
            </a:r>
          </a:p>
          <a:p>
            <a:pPr marL="0" indent="0">
              <a:buNone/>
            </a:pPr>
            <a:r>
              <a:rPr lang="en-AU" b="1" baseline="30000" dirty="0"/>
              <a:t>30 </a:t>
            </a:r>
            <a:r>
              <a:rPr lang="en-AU" dirty="0"/>
              <a:t>saying, ‘This man began to build and was not able to finish’?</a:t>
            </a:r>
          </a:p>
        </p:txBody>
      </p:sp>
    </p:spTree>
    <p:extLst>
      <p:ext uri="{BB962C8B-B14F-4D97-AF65-F5344CB8AC3E}">
        <p14:creationId xmlns:p14="http://schemas.microsoft.com/office/powerpoint/2010/main" val="1677478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2F003-1EC3-47C1-8FA8-356DAC30C130}"/>
              </a:ext>
            </a:extLst>
          </p:cNvPr>
          <p:cNvSpPr>
            <a:spLocks noGrp="1"/>
          </p:cNvSpPr>
          <p:nvPr>
            <p:ph type="title"/>
          </p:nvPr>
        </p:nvSpPr>
        <p:spPr/>
        <p:txBody>
          <a:bodyPr/>
          <a:lstStyle/>
          <a:p>
            <a:r>
              <a:rPr lang="en-US" dirty="0"/>
              <a:t>2. Take Heed Where You Build</a:t>
            </a:r>
            <a:endParaRPr lang="en-AU" dirty="0"/>
          </a:p>
        </p:txBody>
      </p:sp>
      <p:sp>
        <p:nvSpPr>
          <p:cNvPr id="3" name="Content Placeholder 2">
            <a:extLst>
              <a:ext uri="{FF2B5EF4-FFF2-40B4-BE49-F238E27FC236}">
                <a16:creationId xmlns:a16="http://schemas.microsoft.com/office/drawing/2014/main" id="{7B5AF0F3-B0CA-4ED8-AA43-8EE3527C10F9}"/>
              </a:ext>
            </a:extLst>
          </p:cNvPr>
          <p:cNvSpPr>
            <a:spLocks noGrp="1"/>
          </p:cNvSpPr>
          <p:nvPr>
            <p:ph idx="1"/>
          </p:nvPr>
        </p:nvSpPr>
        <p:spPr>
          <a:xfrm>
            <a:off x="251520" y="1207293"/>
            <a:ext cx="8712968" cy="5102027"/>
          </a:xfrm>
        </p:spPr>
        <p:txBody>
          <a:bodyPr>
            <a:normAutofit fontScale="85000" lnSpcReduction="20000"/>
          </a:bodyPr>
          <a:lstStyle/>
          <a:p>
            <a:pPr marL="0" indent="0">
              <a:buNone/>
            </a:pPr>
            <a:r>
              <a:rPr lang="en-AU" b="1" dirty="0"/>
              <a:t>1 Corinthians 3:11</a:t>
            </a:r>
          </a:p>
          <a:p>
            <a:pPr marL="0" indent="0">
              <a:buNone/>
            </a:pPr>
            <a:r>
              <a:rPr lang="en-AU" b="1" baseline="30000" dirty="0"/>
              <a:t>11 </a:t>
            </a:r>
            <a:r>
              <a:rPr lang="en-AU" dirty="0"/>
              <a:t>For </a:t>
            </a:r>
            <a:r>
              <a:rPr lang="en-AU" b="1" dirty="0"/>
              <a:t>no other foundation </a:t>
            </a:r>
            <a:r>
              <a:rPr lang="en-AU" dirty="0"/>
              <a:t>can anyone lay than that which is laid, which is </a:t>
            </a:r>
            <a:r>
              <a:rPr lang="en-AU" sz="4200" b="1" dirty="0">
                <a:solidFill>
                  <a:srgbClr val="C00000"/>
                </a:solidFill>
              </a:rPr>
              <a:t>Jesus Christ</a:t>
            </a:r>
            <a:r>
              <a:rPr lang="en-AU" b="1" dirty="0"/>
              <a:t>.</a:t>
            </a:r>
            <a:r>
              <a:rPr lang="en-AU" dirty="0"/>
              <a:t> </a:t>
            </a:r>
          </a:p>
          <a:p>
            <a:pPr marL="0" indent="0">
              <a:buNone/>
            </a:pPr>
            <a:r>
              <a:rPr lang="en-AU" b="1" dirty="0"/>
              <a:t>Ephesians 2:19-22</a:t>
            </a:r>
          </a:p>
          <a:p>
            <a:pPr marL="0" indent="0">
              <a:buNone/>
            </a:pPr>
            <a:r>
              <a:rPr lang="en-AU" b="1" baseline="30000" dirty="0"/>
              <a:t>19 </a:t>
            </a:r>
            <a:r>
              <a:rPr lang="en-AU" dirty="0"/>
              <a:t>Now, therefore, you are no longer strangers and foreigners, but fellow citizens with the saints and members of the household of God, </a:t>
            </a:r>
            <a:r>
              <a:rPr lang="en-AU" b="1" baseline="30000" dirty="0"/>
              <a:t>20 </a:t>
            </a:r>
            <a:r>
              <a:rPr lang="en-AU" dirty="0"/>
              <a:t>having been built on the foundation of the apostles and prophets, </a:t>
            </a:r>
            <a:r>
              <a:rPr lang="en-AU" sz="4200" b="1" dirty="0">
                <a:solidFill>
                  <a:srgbClr val="C00000"/>
                </a:solidFill>
              </a:rPr>
              <a:t>Jesus Christ </a:t>
            </a:r>
            <a:r>
              <a:rPr lang="en-AU" dirty="0"/>
              <a:t>Himself being the </a:t>
            </a:r>
            <a:r>
              <a:rPr lang="en-AU" b="1" dirty="0"/>
              <a:t>chief</a:t>
            </a:r>
            <a:r>
              <a:rPr lang="en-AU" dirty="0"/>
              <a:t> </a:t>
            </a:r>
            <a:r>
              <a:rPr lang="en-AU" b="1" dirty="0"/>
              <a:t>corner</a:t>
            </a:r>
            <a:r>
              <a:rPr lang="en-AU" b="1" i="1" dirty="0"/>
              <a:t>stone</a:t>
            </a:r>
            <a:r>
              <a:rPr lang="en-AU" i="1" dirty="0"/>
              <a:t>,</a:t>
            </a:r>
            <a:r>
              <a:rPr lang="en-AU" dirty="0"/>
              <a:t> </a:t>
            </a:r>
            <a:r>
              <a:rPr lang="en-AU" b="1" baseline="30000" dirty="0"/>
              <a:t>21 </a:t>
            </a:r>
            <a:r>
              <a:rPr lang="en-AU" dirty="0"/>
              <a:t>in whom the whole building, being fitted together, grows into a holy temple in the Lord, </a:t>
            </a:r>
            <a:r>
              <a:rPr lang="en-AU" b="1" baseline="30000" dirty="0"/>
              <a:t>22 </a:t>
            </a:r>
            <a:r>
              <a:rPr lang="en-AU" dirty="0"/>
              <a:t>in whom you also are being built together for a dwelling place of God in the Spirit.</a:t>
            </a:r>
          </a:p>
          <a:p>
            <a:pPr marL="0" indent="0">
              <a:buNone/>
            </a:pPr>
            <a:endParaRPr lang="en-AU" dirty="0"/>
          </a:p>
        </p:txBody>
      </p:sp>
    </p:spTree>
    <p:extLst>
      <p:ext uri="{BB962C8B-B14F-4D97-AF65-F5344CB8AC3E}">
        <p14:creationId xmlns:p14="http://schemas.microsoft.com/office/powerpoint/2010/main" val="258815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EE39B-89B8-4E9D-AA59-A94863CDD1DD}"/>
              </a:ext>
            </a:extLst>
          </p:cNvPr>
          <p:cNvSpPr>
            <a:spLocks noGrp="1"/>
          </p:cNvSpPr>
          <p:nvPr>
            <p:ph type="title"/>
          </p:nvPr>
        </p:nvSpPr>
        <p:spPr/>
        <p:txBody>
          <a:bodyPr/>
          <a:lstStyle/>
          <a:p>
            <a:r>
              <a:rPr lang="en-US" dirty="0"/>
              <a:t>3. Take Heed How Build</a:t>
            </a:r>
            <a:endParaRPr lang="en-AU" dirty="0"/>
          </a:p>
        </p:txBody>
      </p:sp>
      <p:sp>
        <p:nvSpPr>
          <p:cNvPr id="3" name="Content Placeholder 2">
            <a:extLst>
              <a:ext uri="{FF2B5EF4-FFF2-40B4-BE49-F238E27FC236}">
                <a16:creationId xmlns:a16="http://schemas.microsoft.com/office/drawing/2014/main" id="{0FA95FA3-23AF-46CC-B107-D5CC770F5FFD}"/>
              </a:ext>
            </a:extLst>
          </p:cNvPr>
          <p:cNvSpPr>
            <a:spLocks noGrp="1"/>
          </p:cNvSpPr>
          <p:nvPr>
            <p:ph idx="1"/>
          </p:nvPr>
        </p:nvSpPr>
        <p:spPr/>
        <p:txBody>
          <a:bodyPr/>
          <a:lstStyle/>
          <a:p>
            <a:r>
              <a:rPr lang="en-AU" dirty="0"/>
              <a:t>Old vs New</a:t>
            </a:r>
          </a:p>
          <a:p>
            <a:r>
              <a:rPr lang="en-AU" dirty="0"/>
              <a:t>Housing Material</a:t>
            </a:r>
          </a:p>
          <a:p>
            <a:r>
              <a:rPr lang="en-AU" dirty="0"/>
              <a:t>Time Element</a:t>
            </a:r>
          </a:p>
          <a:p>
            <a:r>
              <a:rPr lang="en-AU" dirty="0"/>
              <a:t>Word and Spirit</a:t>
            </a:r>
          </a:p>
          <a:p>
            <a:pPr marL="0" indent="0">
              <a:buNone/>
            </a:pPr>
            <a:r>
              <a:rPr lang="en-AU" b="1" dirty="0"/>
              <a:t>1 Corinthians 3:12</a:t>
            </a:r>
          </a:p>
          <a:p>
            <a:pPr marL="0" indent="0">
              <a:buNone/>
            </a:pPr>
            <a:r>
              <a:rPr lang="en-AU" b="1" baseline="30000" dirty="0"/>
              <a:t>12 </a:t>
            </a:r>
            <a:r>
              <a:rPr lang="en-AU" dirty="0"/>
              <a:t>Now if anyone builds on this foundation </a:t>
            </a:r>
            <a:r>
              <a:rPr lang="en-AU" i="1" dirty="0"/>
              <a:t>with</a:t>
            </a:r>
            <a:r>
              <a:rPr lang="en-AU" dirty="0"/>
              <a:t> gold, silver, precious stones, wood, hay, straw, </a:t>
            </a:r>
          </a:p>
          <a:p>
            <a:endParaRPr lang="en-AU" dirty="0"/>
          </a:p>
        </p:txBody>
      </p:sp>
    </p:spTree>
    <p:extLst>
      <p:ext uri="{BB962C8B-B14F-4D97-AF65-F5344CB8AC3E}">
        <p14:creationId xmlns:p14="http://schemas.microsoft.com/office/powerpoint/2010/main" val="3337587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5230B-6934-43F0-A200-BCCB56CFC180}"/>
              </a:ext>
            </a:extLst>
          </p:cNvPr>
          <p:cNvSpPr>
            <a:spLocks noGrp="1"/>
          </p:cNvSpPr>
          <p:nvPr>
            <p:ph type="title"/>
          </p:nvPr>
        </p:nvSpPr>
        <p:spPr/>
        <p:txBody>
          <a:bodyPr/>
          <a:lstStyle/>
          <a:p>
            <a:r>
              <a:rPr lang="en-US" dirty="0"/>
              <a:t>4. Take Heed When You Build</a:t>
            </a:r>
            <a:endParaRPr lang="en-AU" dirty="0"/>
          </a:p>
        </p:txBody>
      </p:sp>
      <p:sp>
        <p:nvSpPr>
          <p:cNvPr id="3" name="Content Placeholder 2">
            <a:extLst>
              <a:ext uri="{FF2B5EF4-FFF2-40B4-BE49-F238E27FC236}">
                <a16:creationId xmlns:a16="http://schemas.microsoft.com/office/drawing/2014/main" id="{9B075D41-8DD5-4442-8E71-ADAE495699CA}"/>
              </a:ext>
            </a:extLst>
          </p:cNvPr>
          <p:cNvSpPr>
            <a:spLocks noGrp="1"/>
          </p:cNvSpPr>
          <p:nvPr>
            <p:ph idx="1"/>
          </p:nvPr>
        </p:nvSpPr>
        <p:spPr/>
        <p:txBody>
          <a:bodyPr/>
          <a:lstStyle/>
          <a:p>
            <a:r>
              <a:rPr lang="en-AU" dirty="0"/>
              <a:t>We build </a:t>
            </a:r>
            <a:r>
              <a:rPr lang="en-AU" b="1" dirty="0"/>
              <a:t>when</a:t>
            </a:r>
            <a:r>
              <a:rPr lang="en-AU" dirty="0"/>
              <a:t> We </a:t>
            </a:r>
            <a:r>
              <a:rPr lang="en-AU" b="1" dirty="0"/>
              <a:t>hear</a:t>
            </a:r>
            <a:r>
              <a:rPr lang="en-AU" dirty="0"/>
              <a:t>.</a:t>
            </a:r>
          </a:p>
          <a:p>
            <a:r>
              <a:rPr lang="en-AU" dirty="0"/>
              <a:t>Now faith is.</a:t>
            </a:r>
          </a:p>
          <a:p>
            <a:r>
              <a:rPr lang="en-AU" dirty="0"/>
              <a:t>Today when you hear His voice, do not harden your hearts.</a:t>
            </a:r>
          </a:p>
        </p:txBody>
      </p:sp>
    </p:spTree>
    <p:extLst>
      <p:ext uri="{BB962C8B-B14F-4D97-AF65-F5344CB8AC3E}">
        <p14:creationId xmlns:p14="http://schemas.microsoft.com/office/powerpoint/2010/main" val="2273144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5DEC8-9722-4CA8-8320-1915DFF70350}"/>
              </a:ext>
            </a:extLst>
          </p:cNvPr>
          <p:cNvSpPr>
            <a:spLocks noGrp="1"/>
          </p:cNvSpPr>
          <p:nvPr>
            <p:ph type="title"/>
          </p:nvPr>
        </p:nvSpPr>
        <p:spPr/>
        <p:txBody>
          <a:bodyPr/>
          <a:lstStyle/>
          <a:p>
            <a:r>
              <a:rPr lang="en-AU" dirty="0"/>
              <a:t>Ezekiel 33:31-32</a:t>
            </a:r>
          </a:p>
        </p:txBody>
      </p:sp>
      <p:sp>
        <p:nvSpPr>
          <p:cNvPr id="3" name="Content Placeholder 2">
            <a:extLst>
              <a:ext uri="{FF2B5EF4-FFF2-40B4-BE49-F238E27FC236}">
                <a16:creationId xmlns:a16="http://schemas.microsoft.com/office/drawing/2014/main" id="{9F0CE036-0B0A-40EC-8A19-1FC8286B4C23}"/>
              </a:ext>
            </a:extLst>
          </p:cNvPr>
          <p:cNvSpPr>
            <a:spLocks noGrp="1"/>
          </p:cNvSpPr>
          <p:nvPr>
            <p:ph idx="1"/>
          </p:nvPr>
        </p:nvSpPr>
        <p:spPr>
          <a:xfrm>
            <a:off x="251520" y="1207293"/>
            <a:ext cx="8712968" cy="4741987"/>
          </a:xfrm>
        </p:spPr>
        <p:txBody>
          <a:bodyPr>
            <a:normAutofit lnSpcReduction="10000"/>
          </a:bodyPr>
          <a:lstStyle/>
          <a:p>
            <a:pPr marL="0" indent="0">
              <a:buNone/>
            </a:pPr>
            <a:r>
              <a:rPr lang="en-AU" b="1" baseline="30000" dirty="0"/>
              <a:t>31 </a:t>
            </a:r>
            <a:r>
              <a:rPr lang="en-AU" dirty="0"/>
              <a:t>So they come to you as people do, they sit before you </a:t>
            </a:r>
            <a:r>
              <a:rPr lang="en-AU" i="1" dirty="0"/>
              <a:t>as</a:t>
            </a:r>
            <a:r>
              <a:rPr lang="en-AU" dirty="0"/>
              <a:t> My people, and they hear your words, but they do not do them; for with their mouth they show much love, </a:t>
            </a:r>
            <a:r>
              <a:rPr lang="en-AU" i="1" dirty="0"/>
              <a:t>but</a:t>
            </a:r>
            <a:r>
              <a:rPr lang="en-AU" dirty="0"/>
              <a:t> their hearts pursue their </a:t>
            </a:r>
            <a:r>
              <a:rPr lang="en-AU" i="1" dirty="0"/>
              <a:t>own</a:t>
            </a:r>
            <a:r>
              <a:rPr lang="en-AU" dirty="0"/>
              <a:t> gain. </a:t>
            </a:r>
          </a:p>
          <a:p>
            <a:pPr marL="0" indent="0">
              <a:buNone/>
            </a:pPr>
            <a:r>
              <a:rPr lang="en-AU" b="1" baseline="30000" dirty="0"/>
              <a:t>32 </a:t>
            </a:r>
            <a:r>
              <a:rPr lang="en-AU" dirty="0"/>
              <a:t>Indeed you </a:t>
            </a:r>
            <a:r>
              <a:rPr lang="en-AU" i="1" dirty="0"/>
              <a:t>are</a:t>
            </a:r>
            <a:r>
              <a:rPr lang="en-AU" dirty="0"/>
              <a:t> to them as a very lovely song of one who has a pleasant voice and can play well on an instrument; for they hear your words, but they do not do them.</a:t>
            </a:r>
          </a:p>
        </p:txBody>
      </p:sp>
    </p:spTree>
    <p:extLst>
      <p:ext uri="{BB962C8B-B14F-4D97-AF65-F5344CB8AC3E}">
        <p14:creationId xmlns:p14="http://schemas.microsoft.com/office/powerpoint/2010/main" val="20964797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1388</TotalTime>
  <Words>635</Words>
  <Application>Microsoft Office PowerPoint</Application>
  <PresentationFormat>On-screen Show (4:3)</PresentationFormat>
  <Paragraphs>69</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맑은 고딕</vt:lpstr>
      <vt:lpstr>Arial</vt:lpstr>
      <vt:lpstr>Calibri</vt:lpstr>
      <vt:lpstr>Century Gothic</vt:lpstr>
      <vt:lpstr>Office Theme</vt:lpstr>
      <vt:lpstr>Take Heed How You Build</vt:lpstr>
      <vt:lpstr>Take Heed</vt:lpstr>
      <vt:lpstr>Luke 6:46-49</vt:lpstr>
      <vt:lpstr>PowerPoint Presentation</vt:lpstr>
      <vt:lpstr>Matthew 7:21-28</vt:lpstr>
      <vt:lpstr>PowerPoint Presentation</vt:lpstr>
      <vt:lpstr>PowerPoint Presentation</vt:lpstr>
      <vt:lpstr>PowerPoint Presentation</vt:lpstr>
      <vt:lpstr>1 Corinthians 3:1-17</vt:lpstr>
      <vt:lpstr>PowerPoint Presentation</vt:lpstr>
      <vt:lpstr>PowerPoint Presentation</vt:lpstr>
      <vt:lpstr>PowerPoint Presentation</vt:lpstr>
      <vt:lpstr>1. Take Heed What You Build</vt:lpstr>
      <vt:lpstr>Luke 14:28-30</vt:lpstr>
      <vt:lpstr>2. Take Heed Where You Build</vt:lpstr>
      <vt:lpstr>3. Take Heed How Build</vt:lpstr>
      <vt:lpstr>4. Take Heed When You Build</vt:lpstr>
      <vt:lpstr>Ezekiel 33:31-32</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Ludwig Easton</cp:lastModifiedBy>
  <cp:revision>66</cp:revision>
  <dcterms:created xsi:type="dcterms:W3CDTF">2014-04-01T16:35:38Z</dcterms:created>
  <dcterms:modified xsi:type="dcterms:W3CDTF">2018-11-03T22:39:25Z</dcterms:modified>
</cp:coreProperties>
</file>